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1275"/>
    <a:srgbClr val="FF0066"/>
    <a:srgbClr val="2DBDDF"/>
    <a:srgbClr val="D1F71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F59E6-31B1-49F7-8974-2B57B15ED78A}" type="datetimeFigureOut">
              <a:rPr lang="th-TH" smtClean="0"/>
              <a:pPr/>
              <a:t>20/03/57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E0BC4-83DE-4B65-93ED-8BB59BA64BD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35422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988D-6D24-4BBF-9672-8EE3ABB9DAA6}" type="datetimeFigureOut">
              <a:rPr lang="th-TH" smtClean="0"/>
              <a:pPr/>
              <a:t>20/03/57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5FDB-330C-4810-BE83-DEC87C18C0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4200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988D-6D24-4BBF-9672-8EE3ABB9DAA6}" type="datetimeFigureOut">
              <a:rPr lang="th-TH" smtClean="0"/>
              <a:pPr/>
              <a:t>20/03/57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5FDB-330C-4810-BE83-DEC87C18C0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04136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988D-6D24-4BBF-9672-8EE3ABB9DAA6}" type="datetimeFigureOut">
              <a:rPr lang="th-TH" smtClean="0"/>
              <a:pPr/>
              <a:t>20/03/57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5FDB-330C-4810-BE83-DEC87C18C0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12257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988D-6D24-4BBF-9672-8EE3ABB9DAA6}" type="datetimeFigureOut">
              <a:rPr lang="th-TH" smtClean="0"/>
              <a:pPr/>
              <a:t>20/03/57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5FDB-330C-4810-BE83-DEC87C18C0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07246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988D-6D24-4BBF-9672-8EE3ABB9DAA6}" type="datetimeFigureOut">
              <a:rPr lang="th-TH" smtClean="0"/>
              <a:pPr/>
              <a:t>20/03/57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5FDB-330C-4810-BE83-DEC87C18C0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76866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988D-6D24-4BBF-9672-8EE3ABB9DAA6}" type="datetimeFigureOut">
              <a:rPr lang="th-TH" smtClean="0"/>
              <a:pPr/>
              <a:t>20/03/57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5FDB-330C-4810-BE83-DEC87C18C0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10770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988D-6D24-4BBF-9672-8EE3ABB9DAA6}" type="datetimeFigureOut">
              <a:rPr lang="th-TH" smtClean="0"/>
              <a:pPr/>
              <a:t>20/03/57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5FDB-330C-4810-BE83-DEC87C18C0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62558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988D-6D24-4BBF-9672-8EE3ABB9DAA6}" type="datetimeFigureOut">
              <a:rPr lang="th-TH" smtClean="0"/>
              <a:pPr/>
              <a:t>20/03/57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5FDB-330C-4810-BE83-DEC87C18C0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35165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988D-6D24-4BBF-9672-8EE3ABB9DAA6}" type="datetimeFigureOut">
              <a:rPr lang="th-TH" smtClean="0"/>
              <a:pPr/>
              <a:t>20/03/57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5FDB-330C-4810-BE83-DEC87C18C0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6648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988D-6D24-4BBF-9672-8EE3ABB9DAA6}" type="datetimeFigureOut">
              <a:rPr lang="th-TH" smtClean="0"/>
              <a:pPr/>
              <a:t>20/03/57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5FDB-330C-4810-BE83-DEC87C18C0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72282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988D-6D24-4BBF-9672-8EE3ABB9DAA6}" type="datetimeFigureOut">
              <a:rPr lang="th-TH" smtClean="0"/>
              <a:pPr/>
              <a:t>20/03/57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35FDB-330C-4810-BE83-DEC87C18C0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73363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A988D-6D24-4BBF-9672-8EE3ABB9DAA6}" type="datetimeFigureOut">
              <a:rPr lang="th-TH" smtClean="0"/>
              <a:pPr/>
              <a:t>20/03/57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35FDB-330C-4810-BE83-DEC87C18C0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18295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wallpaper-baipak.blogspot.com/2014/02/desktop-wallpaper-3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3.bp.blogspot.com/-zlgqBACnZV4/UKsnr30KM7I/AAAAAAAAACA/mjzW92hKet0/s1600/aa.jpg" TargetMode="External"/><Relationship Id="rId5" Type="http://schemas.openxmlformats.org/officeDocument/2006/relationships/image" Target="../media/image2.gif"/><Relationship Id="rId4" Type="http://schemas.openxmlformats.org/officeDocument/2006/relationships/hyperlink" Target="http://2.bp.blogspot.com/-8mva_8oRnsM/UKsng0jVSCI/AAAAAAAAAB4/JOkyrVQVAOM/s1600/ffff.gi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hyperlink" Target="http://wallpaper-baipak.blogspot.com/2014/02/desktop-wallpaper-3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hyperlink" Target="http://setandbma.files.wordpress.com/2013/01/google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allpaper-baipak.blogspot.com/2014/02/desktop-wallpaper-3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3.jpeg"/><Relationship Id="rId2" Type="http://schemas.openxmlformats.org/officeDocument/2006/relationships/hyperlink" Target="http://wallpaper-baipak.blogspot.com/2014/02/desktop-wallpaper-3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allpaper-baipak.blogspot.com/2014/02/desktop-wallpaper-3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allpaper-baipak.blogspot.com/2014/02/desktop-wallpaper-3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allpaper-baipak.blogspot.com/2014/02/desktop-wallpaper-3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allpaper-baipak.blogspot.com/2014/02/desktop-wallpaper-3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2.bp.blogspot.com/-qAeiEm087qE/TpK9opQQQtI/AAAAAAAAH5Q/NqxBf7iKMtE/s400/125377806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en-US" sz="2800" dirty="0" smtClean="0"/>
              <a:t>1</a:t>
            </a:r>
            <a:r>
              <a:rPr lang="en-US" dirty="0" smtClean="0"/>
              <a:t>.</a:t>
            </a:r>
            <a:r>
              <a:rPr lang="th-TH" dirty="0" smtClean="0"/>
              <a:t>บทนำเกี่ยวกับอินเทอร์เน็ต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00166" y="2071678"/>
            <a:ext cx="7016824" cy="3600400"/>
          </a:xfrm>
        </p:spPr>
        <p:txBody>
          <a:bodyPr>
            <a:normAutofit/>
          </a:bodyPr>
          <a:lstStyle/>
          <a:p>
            <a:r>
              <a:rPr lang="th-TH" sz="3600" dirty="0" smtClean="0">
                <a:solidFill>
                  <a:schemeClr val="tx1"/>
                </a:solidFill>
              </a:rPr>
              <a:t>อินเทอร์เน็ตมีจุดเริ่มต้นมาจากเหตุผลทางการทหาร เนื่องจากในยุคสงครามเย็น เมื่อประมาณ พ.ศ 2510 ระหว่างฝ่ายคอมมิวนิสต์ และฝ่ายเสรีประชาธิปไตยซึ่งนำโดยสหรัฐอเมริกา </a:t>
            </a:r>
            <a:endParaRPr lang="th-TH" sz="3600" dirty="0">
              <a:solidFill>
                <a:schemeClr val="tx1"/>
              </a:solidFill>
            </a:endParaRPr>
          </a:p>
        </p:txBody>
      </p:sp>
      <p:pic>
        <p:nvPicPr>
          <p:cNvPr id="7172" name="Picture 4" descr="http://2.bp.blogspot.com/-8mva_8oRnsM/UKsng0jVSCI/AAAAAAAAAB4/JOkyrVQVAOM/s640/ffff.gif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093863"/>
            <a:ext cx="2643206" cy="2764137"/>
          </a:xfrm>
          <a:prstGeom prst="rect">
            <a:avLst/>
          </a:prstGeom>
          <a:noFill/>
        </p:spPr>
      </p:pic>
      <p:pic>
        <p:nvPicPr>
          <p:cNvPr id="7174" name="Picture 6" descr="http://3.bp.blogspot.com/-zlgqBACnZV4/UKsnr30KM7I/AAAAAAAAACA/mjzW92hKet0/s640/aa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57950" y="4429132"/>
            <a:ext cx="2503417" cy="1357322"/>
          </a:xfrm>
          <a:prstGeom prst="rect">
            <a:avLst/>
          </a:prstGeom>
          <a:noFill/>
        </p:spPr>
      </p:pic>
      <p:pic>
        <p:nvPicPr>
          <p:cNvPr id="7176" name="Picture 8" descr="http://www.krujongrak.com/internet/internet01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57488" y="4500570"/>
            <a:ext cx="2405079" cy="1714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8652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2.bp.blogspot.com/-qAeiEm087qE/TpK9opQQQtI/AAAAAAAAH5Q/NqxBf7iKMtE/s400/125377806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7772400" cy="1470025"/>
          </a:xfrm>
        </p:spPr>
        <p:txBody>
          <a:bodyPr/>
          <a:lstStyle/>
          <a:p>
            <a:r>
              <a:rPr lang="th-TH" dirty="0" smtClean="0"/>
              <a:t>2.บริการต่างๆจากเครือข่ายอินเทอร์เน็ต</a:t>
            </a:r>
            <a:br>
              <a:rPr lang="th-TH" dirty="0" smtClean="0"/>
            </a:b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00100" y="1643050"/>
            <a:ext cx="6512768" cy="3361928"/>
          </a:xfrm>
        </p:spPr>
        <p:txBody>
          <a:bodyPr>
            <a:noAutofit/>
          </a:bodyPr>
          <a:lstStyle/>
          <a:p>
            <a:r>
              <a:rPr lang="th-TH" dirty="0" smtClean="0">
                <a:solidFill>
                  <a:schemeClr val="tx1"/>
                </a:solidFill>
              </a:rPr>
              <a:t>ทั่วโลกอินเทอร์เน็ตเป็นแหล่งที่ใช้ในการเก็บข้อมูลจำนวน     มาก ที่เราสามารถค้นคว้าและรับส่งข้อมูลไปมาระหว่างกันได้ อินเทอร์เน็ตจึงมีประโยชน์สำหรับยุคสังคมและข่าวสารในปัจจุบันอย่างมาก อินเทอร์เน็ตจะทำหน้าที่เหมือนห้องสมุดอิเลกทรอนิกส์ขนาดใหญ่ ส่งข้อมูลที่เราต้องการมาให้ถึงบ้านหรือที่ทำงานภายในไม่กี่นาทีจากแหล่งข้อมูล</a:t>
            </a:r>
          </a:p>
        </p:txBody>
      </p:sp>
      <p:pic>
        <p:nvPicPr>
          <p:cNvPr id="6148" name="Picture 4" descr="Google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4572008"/>
            <a:ext cx="2571768" cy="2000264"/>
          </a:xfrm>
          <a:prstGeom prst="rect">
            <a:avLst/>
          </a:prstGeom>
          <a:noFill/>
        </p:spPr>
      </p:pic>
      <p:pic>
        <p:nvPicPr>
          <p:cNvPr id="6150" name="Picture 6" descr="http://razoofoundation.org/wp-content/uploads/2012/02/youtube127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14678" y="4786322"/>
            <a:ext cx="2500330" cy="1500198"/>
          </a:xfrm>
          <a:prstGeom prst="rect">
            <a:avLst/>
          </a:prstGeom>
          <a:noFill/>
        </p:spPr>
      </p:pic>
      <p:pic>
        <p:nvPicPr>
          <p:cNvPr id="6152" name="Picture 8" descr="http://netdna.webdesignerdepot.com/uploads/2013/02/featured35@wdd2x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72198" y="4643446"/>
            <a:ext cx="2571768" cy="2000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8692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558608" cy="1827635"/>
          </a:xfrm>
        </p:spPr>
        <p:txBody>
          <a:bodyPr>
            <a:normAutofit/>
          </a:bodyPr>
          <a:lstStyle/>
          <a:p>
            <a:pPr algn="l"/>
            <a:r>
              <a:rPr lang="th-TH" sz="3200" dirty="0" smtClean="0"/>
              <a:t>2.1 เวิลด์ไวด์เว็บ</a:t>
            </a:r>
            <a:endParaRPr lang="th-TH" sz="3200" dirty="0"/>
          </a:p>
        </p:txBody>
      </p:sp>
      <p:pic>
        <p:nvPicPr>
          <p:cNvPr id="5122" name="Picture 2" descr="http://2.bp.blogspot.com/-qAeiEm087qE/TpK9opQQQtI/AAAAAAAAH5Q/NqxBf7iKMtE/s400/125377806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285728"/>
            <a:ext cx="648072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cs typeface="+mj-cs"/>
              </a:rPr>
              <a:t>2.2 จดหมายอิเล็กทรอนิกส์</a:t>
            </a:r>
          </a:p>
          <a:p>
            <a:r>
              <a:rPr lang="th-TH" dirty="0" smtClean="0">
                <a:cs typeface="+mj-cs"/>
              </a:rPr>
              <a:t>เป็นรูปแบบการติดต่อสื่อสารระหว่างกันและกันบนเครือข่ายอินเทอร์เน็ต ที่มีประสิทธิภาพมากที่สุด  สามารถส่งข้อความไปยังสมาชิกที่ติดต่อด้วยโดยใช้เวลาเพียงไม่กี่วินาที</a:t>
            </a:r>
            <a:endParaRPr lang="th-TH" dirty="0">
              <a:cs typeface="+mj-cs"/>
            </a:endParaRPr>
          </a:p>
        </p:txBody>
      </p:sp>
      <p:pic>
        <p:nvPicPr>
          <p:cNvPr id="5124" name="Picture 4" descr="http://school.obec.go.th/kudhuachang/pic1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214554"/>
            <a:ext cx="3357586" cy="3610989"/>
          </a:xfrm>
          <a:prstGeom prst="rect">
            <a:avLst/>
          </a:prstGeom>
          <a:noFill/>
        </p:spPr>
      </p:pic>
      <p:pic>
        <p:nvPicPr>
          <p:cNvPr id="5126" name="Picture 6" descr="http://ebook.mtk.ac.th/main/uploads/orradee/77ZZ9_Net26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2071678"/>
            <a:ext cx="4357718" cy="4048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9764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2.bp.blogspot.com/-qAeiEm087qE/TpK9opQQQtI/AAAAAAAAH5Q/NqxBf7iKMtE/s400/125377806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7686" y="2500306"/>
            <a:ext cx="3207773" cy="1561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620688"/>
            <a:ext cx="7056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2.3 การโอนย้ายข้อมูล</a:t>
            </a:r>
          </a:p>
          <a:p>
            <a:r>
              <a:rPr lang="th-TH" dirty="0"/>
              <a:t> </a:t>
            </a:r>
            <a:r>
              <a:rPr lang="th-TH" dirty="0" smtClean="0"/>
              <a:t> เป็นรูปแบบการติดต่อสื่อสารข้อมูลบนเครือข่ายอินเทอร์เน็ตอีกรูปแบบหนึ่ง ใช้สำหรับการโอนย้ายข้อมูลระหว่างผู้ใช้โปรแกรม </a:t>
            </a:r>
            <a:r>
              <a:rPr lang="en-US" dirty="0" smtClean="0"/>
              <a:t>FTP </a:t>
            </a:r>
            <a:r>
              <a:rPr lang="th-TH" dirty="0" smtClean="0"/>
              <a:t>กับ </a:t>
            </a:r>
            <a:r>
              <a:rPr lang="en-US" dirty="0" smtClean="0"/>
              <a:t>FTP Server </a:t>
            </a:r>
            <a:r>
              <a:rPr lang="th-TH" dirty="0" smtClean="0"/>
              <a:t>การโอนย้ายไฟล์จาก </a:t>
            </a:r>
            <a:r>
              <a:rPr lang="en-US" dirty="0" smtClean="0"/>
              <a:t>FTP Server </a:t>
            </a:r>
            <a:r>
              <a:rPr lang="th-TH" dirty="0" smtClean="0"/>
              <a:t>มายังเครื่องของผู้ใช้</a:t>
            </a:r>
            <a:endParaRPr lang="th-TH" dirty="0"/>
          </a:p>
        </p:txBody>
      </p:sp>
      <p:pic>
        <p:nvPicPr>
          <p:cNvPr id="4100" name="Picture 4" descr="http://www.mcp.ac.th/online/internet/telnet/telnet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2500306"/>
            <a:ext cx="2571768" cy="1643074"/>
          </a:xfrm>
          <a:prstGeom prst="rect">
            <a:avLst/>
          </a:prstGeom>
          <a:noFill/>
        </p:spPr>
      </p:pic>
      <p:pic>
        <p:nvPicPr>
          <p:cNvPr id="4102" name="Picture 6" descr="http://www.mcp.ac.th/online/internet/mail/mail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43174" y="4214818"/>
            <a:ext cx="6000750" cy="2457451"/>
          </a:xfrm>
          <a:prstGeom prst="rect">
            <a:avLst/>
          </a:prstGeom>
          <a:noFill/>
        </p:spPr>
      </p:pic>
      <p:pic>
        <p:nvPicPr>
          <p:cNvPr id="4104" name="Picture 8" descr="http://www.cpe.ku.ac.th/~yuen/204323/pheriperal/hd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44" y="4357694"/>
            <a:ext cx="2214578" cy="12858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65949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2.bp.blogspot.com/-qAeiEm087qE/TpK9opQQQtI/AAAAAAAAH5Q/NqxBf7iKMtE/s400/125377806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สี่เหลี่ยมผืนผ้า 2"/>
          <p:cNvSpPr/>
          <p:nvPr/>
        </p:nvSpPr>
        <p:spPr>
          <a:xfrm>
            <a:off x="642910" y="21429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dirty="0" smtClean="0"/>
              <a:t>2.4 การสืบค้นข้อมูล</a:t>
            </a:r>
          </a:p>
          <a:p>
            <a:r>
              <a:rPr lang="th-TH" dirty="0" smtClean="0"/>
              <a:t>  คือ บริการที่ใช้ในการค้นหาข้อมูลทางอินเทอร์เน็ต โดยการพิมพ์ข้อความที่ต้องการสืบค้นเข้าไป โปรแกรมจะทำการค้นหาข้อมูลที่ต้องการให้ภายในเวลาไม่กี่วินาที </a:t>
            </a:r>
            <a:endParaRPr lang="th-TH" dirty="0"/>
          </a:p>
        </p:txBody>
      </p:sp>
      <p:pic>
        <p:nvPicPr>
          <p:cNvPr id="21506" name="Picture 2" descr="http://portal.edu.chula.ac.th/sathita/assets/we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2857496"/>
            <a:ext cx="3571900" cy="3000396"/>
          </a:xfrm>
          <a:prstGeom prst="rect">
            <a:avLst/>
          </a:prstGeom>
          <a:noFill/>
        </p:spPr>
      </p:pic>
      <p:pic>
        <p:nvPicPr>
          <p:cNvPr id="21508" name="Picture 4" descr="http://library.uru.ac.th/bookonline/books/Learninginfor(ili)/yahoosearch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642918"/>
            <a:ext cx="3571875" cy="2619376"/>
          </a:xfrm>
          <a:prstGeom prst="rect">
            <a:avLst/>
          </a:prstGeom>
          <a:noFill/>
        </p:spPr>
      </p:pic>
      <p:pic>
        <p:nvPicPr>
          <p:cNvPr id="21510" name="Picture 6" descr="http://www.thaigoodview.com/library/teachershow/nakhonsithamrat/nittaya_c/meaow2/images/Snap0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4942" y="3643314"/>
            <a:ext cx="3524250" cy="2828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2.bp.blogspot.com/-qAeiEm087qE/TpK9opQQQtI/AAAAAAAAH5Q/NqxBf7iKMtE/s400/125377806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95536" y="404664"/>
            <a:ext cx="820891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smtClean="0"/>
              <a:t>3. มาตรฐานการสื่อสารด้านอินเทอร์เน็ต</a:t>
            </a:r>
          </a:p>
          <a:p>
            <a:endParaRPr lang="th-TH" dirty="0" smtClean="0"/>
          </a:p>
          <a:p>
            <a:r>
              <a:rPr lang="th-TH" dirty="0" smtClean="0"/>
              <a:t>3.1 โปรโตคอล คือ ตัวกลางหรือภาษากลางที่ใช้เป็นมาตรฐานสำหรับการสื่อสารในระบบเครือข่ายอินเทอร์เน็ตเพื่อใช้ติดต่อสื่อสารเชื่อมโยงกัน</a:t>
            </a:r>
          </a:p>
          <a:p>
            <a:endParaRPr lang="th-TH" dirty="0" smtClean="0"/>
          </a:p>
          <a:p>
            <a:r>
              <a:rPr lang="th-TH" dirty="0" smtClean="0"/>
              <a:t>3.2 ระบบไอพีแอดเดรส (</a:t>
            </a:r>
            <a:r>
              <a:rPr lang="en-US" dirty="0" smtClean="0"/>
              <a:t>IC</a:t>
            </a:r>
            <a:r>
              <a:rPr lang="th-TH" dirty="0" smtClean="0"/>
              <a:t> </a:t>
            </a:r>
            <a:r>
              <a:rPr lang="en-US" dirty="0" smtClean="0"/>
              <a:t>Address</a:t>
            </a:r>
            <a:r>
              <a:rPr lang="th-TH" dirty="0" smtClean="0"/>
              <a:t>)</a:t>
            </a:r>
          </a:p>
          <a:p>
            <a:r>
              <a:rPr lang="th-TH" dirty="0" smtClean="0"/>
              <a:t>เมื่อเราต้องการสื่อสารกับคอมพิวเตอร์เครื่องอื่นเราจะต้องทราบที่อยู่ของเครื่องคอมพิวเตอร์เครื่องนั้นที่ใช้โปรโตคอล </a:t>
            </a:r>
            <a:r>
              <a:rPr lang="en-US" dirty="0" smtClean="0"/>
              <a:t>TCP/IP </a:t>
            </a:r>
            <a:r>
              <a:rPr lang="th-TH" dirty="0" smtClean="0"/>
              <a:t>จะมีหมายเลขประจำเครื่องไม่ซ้ำกัน เครื่องอื่น </a:t>
            </a:r>
          </a:p>
          <a:p>
            <a:endParaRPr lang="th-TH" dirty="0" smtClean="0"/>
          </a:p>
          <a:p>
            <a:r>
              <a:rPr lang="th-TH" dirty="0" smtClean="0"/>
              <a:t>3.3 โดเมนเนม (</a:t>
            </a:r>
            <a:r>
              <a:rPr lang="en-US" dirty="0" smtClean="0"/>
              <a:t>Domain Name</a:t>
            </a:r>
            <a:r>
              <a:rPr lang="th-TH" dirty="0" smtClean="0"/>
              <a:t>)</a:t>
            </a:r>
          </a:p>
          <a:p>
            <a:r>
              <a:rPr lang="th-TH" dirty="0" smtClean="0"/>
              <a:t>เป็นระบบที่นำตัวอักษรที่จำได้ง่ายเข้ามาแทนไอพีแอดเดรสที่เป็นตัวเลข แต่ละโดเมนจะมีชื่อไม่ซ้ำกันและมักจะถูกตั้งให้คล้ายกับชื่อของบริษัทและหน่วยงาน</a:t>
            </a:r>
            <a:endParaRPr lang="th-TH" dirty="0"/>
          </a:p>
        </p:txBody>
      </p:sp>
      <p:pic>
        <p:nvPicPr>
          <p:cNvPr id="3076" name="Picture 4" descr="http://www4.csc.ku.ac.th/~b5240203083/pic10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285728"/>
            <a:ext cx="2143140" cy="11430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81739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.bp.blogspot.com/-qAeiEm087qE/TpK9opQQQtI/AAAAAAAAH5Q/NqxBf7iKMtE/s400/125377806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115616" y="692696"/>
            <a:ext cx="66967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4. การสร้างเว็บเพจ </a:t>
            </a:r>
          </a:p>
          <a:p>
            <a:r>
              <a:rPr lang="th-TH" dirty="0"/>
              <a:t> </a:t>
            </a:r>
            <a:r>
              <a:rPr lang="th-TH" dirty="0" smtClean="0"/>
              <a:t>การสร้างเว็บเพจ คือ การสร้างไฟล์เพื่อนำข้อมูลไปแสดง บนเว็บไซต์ด้วยโปรแกรมใดโปรแกรมหนึ่ง โปรแกรมภาษาที่เป็นที่รู้จักและใช้งานทั่วไปคือโปรแกรมภาษา  </a:t>
            </a:r>
            <a:r>
              <a:rPr lang="en-US" dirty="0" smtClean="0"/>
              <a:t>HTML </a:t>
            </a:r>
            <a:r>
              <a:rPr lang="th-TH" dirty="0" smtClean="0"/>
              <a:t>ซึ่งภาษา </a:t>
            </a:r>
            <a:r>
              <a:rPr lang="en-US" dirty="0" smtClean="0"/>
              <a:t>HTML </a:t>
            </a:r>
            <a:r>
              <a:rPr lang="th-TH" dirty="0" smtClean="0"/>
              <a:t>นี้ เป็นเทกซ์ไฟล์ธรรมดา ที่ใช้นามสกุลว่า .</a:t>
            </a:r>
            <a:r>
              <a:rPr lang="en-US" dirty="0" smtClean="0"/>
              <a:t>htm </a:t>
            </a:r>
            <a:r>
              <a:rPr lang="th-TH" dirty="0" smtClean="0"/>
              <a:t>สำหรับเครื่องที่ใช้ระบบ </a:t>
            </a:r>
            <a:r>
              <a:rPr lang="en-US" dirty="0" smtClean="0"/>
              <a:t>UNIX </a:t>
            </a:r>
            <a:r>
              <a:rPr lang="th-TH" dirty="0" smtClean="0"/>
              <a:t>หรือ </a:t>
            </a:r>
            <a:r>
              <a:rPr lang="en-US" dirty="0" smtClean="0"/>
              <a:t>Windows </a:t>
            </a:r>
            <a:r>
              <a:rPr lang="th-TH" dirty="0" smtClean="0"/>
              <a:t>หรือระบบปฎิบัติการที่สนับสนุนการตั้งชื่อได้ยาวๆ</a:t>
            </a:r>
          </a:p>
          <a:p>
            <a:r>
              <a:rPr lang="th-TH" dirty="0" smtClean="0"/>
              <a:t>การสร้างเว็บเพจด้วยภาษา </a:t>
            </a:r>
            <a:r>
              <a:rPr lang="en-US" dirty="0" smtClean="0"/>
              <a:t>HTML </a:t>
            </a:r>
            <a:r>
              <a:rPr lang="th-TH" dirty="0" smtClean="0"/>
              <a:t>มีขั้นตอนดังนี้ คือ </a:t>
            </a:r>
          </a:p>
          <a:p>
            <a:pPr marL="514350" indent="-514350">
              <a:buAutoNum type="arabicPeriod"/>
            </a:pPr>
            <a:r>
              <a:rPr lang="th-TH" dirty="0" smtClean="0"/>
              <a:t>คลิกที่ปุ่ม </a:t>
            </a:r>
            <a:r>
              <a:rPr lang="en-US" dirty="0" smtClean="0"/>
              <a:t>Start </a:t>
            </a:r>
          </a:p>
          <a:p>
            <a:pPr marL="514350" indent="-514350">
              <a:buAutoNum type="arabicPeriod"/>
            </a:pPr>
            <a:r>
              <a:rPr lang="th-TH" dirty="0" smtClean="0"/>
              <a:t>เลื่อนเมาส์มาชี้ที่ </a:t>
            </a:r>
            <a:r>
              <a:rPr lang="en-US" dirty="0" smtClean="0"/>
              <a:t>Progrms</a:t>
            </a:r>
          </a:p>
          <a:p>
            <a:pPr marL="514350" indent="-514350">
              <a:buAutoNum type="arabicPeriod"/>
            </a:pPr>
            <a:r>
              <a:rPr lang="th-TH" dirty="0" smtClean="0"/>
              <a:t>เลื่อนเมาส์มาชี้ที่  </a:t>
            </a:r>
            <a:r>
              <a:rPr lang="en-US" dirty="0" smtClean="0"/>
              <a:t>Accessories </a:t>
            </a:r>
          </a:p>
          <a:p>
            <a:pPr marL="514350" indent="-514350">
              <a:buAutoNum type="arabicPeriod"/>
            </a:pPr>
            <a:r>
              <a:rPr lang="th-TH" dirty="0" smtClean="0"/>
              <a:t>คลิกที่โปรแกรม </a:t>
            </a:r>
            <a:r>
              <a:rPr lang="en-US" dirty="0" smtClean="0"/>
              <a:t>Notepad </a:t>
            </a:r>
            <a:endParaRPr lang="th-TH" dirty="0"/>
          </a:p>
        </p:txBody>
      </p:sp>
      <p:pic>
        <p:nvPicPr>
          <p:cNvPr id="2052" name="Picture 4" descr="http://202.143.132.2/e-learning/digital/tech03/38/Sirindhorn/Dream31214/Dream31210/Image/untitled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3357562"/>
            <a:ext cx="2500330" cy="32861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34309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-qAeiEm087qE/TpK9opQQQtI/AAAAAAAAH5Q/NqxBf7iKMtE/s400/1253778064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571472" y="785794"/>
            <a:ext cx="763284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cs typeface="+mj-cs"/>
              </a:rPr>
              <a:t>5. </a:t>
            </a:r>
            <a:r>
              <a:rPr lang="th-TH" sz="4000" b="1" dirty="0" smtClean="0">
                <a:cs typeface="+mj-cs"/>
              </a:rPr>
              <a:t>การบันทึกข้อมูล</a:t>
            </a:r>
          </a:p>
          <a:p>
            <a:endParaRPr lang="th-TH" sz="4000" b="1" dirty="0" smtClean="0"/>
          </a:p>
          <a:p>
            <a:pPr marL="514350" indent="-514350">
              <a:buAutoNum type="arabicPeriod"/>
            </a:pPr>
            <a:r>
              <a:rPr lang="th-TH" dirty="0" smtClean="0"/>
              <a:t>คลิกที่เมนู </a:t>
            </a:r>
            <a:r>
              <a:rPr lang="en-US" dirty="0" smtClean="0"/>
              <a:t>File</a:t>
            </a:r>
          </a:p>
          <a:p>
            <a:pPr marL="514350" indent="-514350">
              <a:buAutoNum type="arabicPeriod"/>
            </a:pPr>
            <a:r>
              <a:rPr lang="th-TH" dirty="0" smtClean="0"/>
              <a:t>คลิกที่คำสั่ง </a:t>
            </a:r>
            <a:r>
              <a:rPr lang="en-US" dirty="0" smtClean="0"/>
              <a:t>Save As…</a:t>
            </a:r>
          </a:p>
          <a:p>
            <a:pPr marL="514350" indent="-514350">
              <a:buAutoNum type="arabicPeriod"/>
            </a:pPr>
            <a:r>
              <a:rPr lang="th-TH" dirty="0" smtClean="0"/>
              <a:t>จะปรากฏกรอบโต้ตอบ </a:t>
            </a:r>
            <a:r>
              <a:rPr lang="en-US" dirty="0" smtClean="0"/>
              <a:t>Save As </a:t>
            </a:r>
            <a:r>
              <a:rPr lang="th-TH" dirty="0" smtClean="0"/>
              <a:t>เลือกไดร์ฟ </a:t>
            </a:r>
            <a:r>
              <a:rPr lang="en-US" dirty="0" smtClean="0"/>
              <a:t> D:</a:t>
            </a:r>
          </a:p>
          <a:p>
            <a:pPr marL="514350" indent="-514350">
              <a:buAutoNum type="arabicPeriod"/>
            </a:pPr>
            <a:r>
              <a:rPr lang="th-TH" dirty="0" smtClean="0"/>
              <a:t>คลิกที่เครื่องมือ </a:t>
            </a:r>
            <a:r>
              <a:rPr lang="en-US" dirty="0" smtClean="0"/>
              <a:t>Create New Foder</a:t>
            </a:r>
          </a:p>
          <a:p>
            <a:pPr marL="514350" indent="-514350">
              <a:buAutoNum type="arabicPeriod"/>
            </a:pPr>
            <a:r>
              <a:rPr lang="th-TH" dirty="0" smtClean="0"/>
              <a:t>จะปรากฏโฟลเดอร์ใหม่ ให้ตั้งชื่อ </a:t>
            </a:r>
            <a:r>
              <a:rPr lang="en-US" dirty="0" smtClean="0"/>
              <a:t>Data_HTML</a:t>
            </a:r>
          </a:p>
          <a:p>
            <a:endParaRPr lang="th-TH" dirty="0"/>
          </a:p>
        </p:txBody>
      </p:sp>
      <p:pic>
        <p:nvPicPr>
          <p:cNvPr id="3074" name="Picture 2" descr="http://lms.thaicyberu.go.th/officialtcu/main/advcourse/presentstu/course/bk521/002ketsarin/ex36_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86380" y="285728"/>
            <a:ext cx="367240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7657984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476</Words>
  <Application>Microsoft Office PowerPoint</Application>
  <PresentationFormat>นำเสนอทางหน้าจอ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ชุดรูปแบบของ Office</vt:lpstr>
      <vt:lpstr>1.บทนำเกี่ยวกับอินเทอร์เน็ต</vt:lpstr>
      <vt:lpstr>2.บริการต่างๆจากเครือข่ายอินเทอร์เน็ต </vt:lpstr>
      <vt:lpstr>2.1 เวิลด์ไวด์เว็บ</vt:lpstr>
      <vt:lpstr>ภาพนิ่ง 4</vt:lpstr>
      <vt:lpstr>ภาพนิ่ง 5</vt:lpstr>
      <vt:lpstr>ภาพนิ่ง 6</vt:lpstr>
      <vt:lpstr>ภาพนิ่ง 7</vt:lpstr>
      <vt:lpstr>ภาพนิ่ง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D3-12</dc:creator>
  <cp:lastModifiedBy>Corporate Edition</cp:lastModifiedBy>
  <cp:revision>42</cp:revision>
  <dcterms:created xsi:type="dcterms:W3CDTF">2014-03-17T01:25:59Z</dcterms:created>
  <dcterms:modified xsi:type="dcterms:W3CDTF">2014-03-20T03:46:39Z</dcterms:modified>
</cp:coreProperties>
</file>